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73" r:id="rId8"/>
    <p:sldId id="274" r:id="rId9"/>
    <p:sldId id="269" r:id="rId10"/>
    <p:sldId id="265" r:id="rId11"/>
    <p:sldId id="270" r:id="rId12"/>
    <p:sldId id="267" r:id="rId13"/>
    <p:sldId id="266" r:id="rId14"/>
    <p:sldId id="268" r:id="rId15"/>
    <p:sldId id="272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AMSUNG" initials="S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60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" y="14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commentAuthors" Target="commentAuthors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1-05-30T21:55:05.207" idx="1">
    <p:pos x="9" y="9"/>
    <p:text/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762F-E823-4C48-9385-38A4948DE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E450C-71E5-4C42-BD6C-CE99541CF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73E6-91C6-480D-88B5-7D3272AC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02509-2A42-4A3C-B45A-33C5A912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08B06-21C6-4A04-AC40-C1569EDA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1312-554C-4D2A-958F-993A6F27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4F6CD-F359-43E1-B977-9D4CFAD6A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D4AA2-5EF3-4C14-8C13-F89D9F49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0EC7-7FAD-4D53-9E3F-10303593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8ECCA-910E-4516-B249-6DCFB602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8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15923-BA9A-4851-9547-03D4AE9A1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6FE97-0D1C-4483-87A8-1D477B2B9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6394-BA45-4D82-BE0F-582A6AEE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744D0-DD3C-4697-84F7-629478D4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5E992-8E4B-4491-A659-F54D8FEA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800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63A7-F3FD-4119-83A6-77E3332B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38F0-0D26-455D-9874-42869397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D791-E391-48DD-AEDE-7BC2665C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2FFC2-2234-4B88-9A58-6173BCAF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A8ED-F92B-418C-B391-9C555DBA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3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BF0E-0265-4F93-874B-6EB8670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05181-B47B-4977-AB66-22104401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19731-EC0E-48B6-AAC7-41143B6E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5F7A1-BA7E-42FB-8235-005056747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C038C-5764-4CD4-AEEF-2A5ED39B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5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0061-BDAD-45F9-981C-7053C962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8243-482F-4AF5-9DE3-A3C3C781E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2ECE-1E01-40FB-B007-6DE4EBE14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12931-AD0C-4B6B-B010-931C00EB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37CE4-D82F-4FB1-ACED-7AE7FD61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3DD2A-3F7F-4C9F-B47E-53D11B04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3C44-3D74-4A9E-9E7C-E25E4A31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F7766-E06C-489C-B659-199F8B51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C5FEA-E7DA-4521-BA39-9BD260EDA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D146A-520D-4731-B30F-14207FDFA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FABD-DF91-49D9-9DFB-33D1C79A1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A250A-7349-4F0D-8D8B-89368F49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50360-F9E5-470A-A356-6EAE9DE4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9403E-9719-48D4-A3E4-EDC3296E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9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648-6EC8-4458-854B-7E673ED0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C52DF-6B93-451E-A34E-9DE7DBAD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D5F5F-E7F3-4246-8C01-2DB048F1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29539-55DA-4689-83FE-2967AFBD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98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9912A-6C5E-4F26-B05E-0D6FA644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3A0CD-21CC-4E03-8A4A-7997B315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47A1D-45B4-4451-882C-FE43A0EB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3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F7BA-077D-4DB6-A200-2F5B66BC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9CF8-6482-481D-B714-F7C2B2DD8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2C690-0163-443A-B2E5-132E8E1DB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B955C-5B70-479D-9419-66262508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25D49-0C81-4944-B344-BF69A2A1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8705F-03CB-4C24-BF04-A2D3E360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97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91AF-BB05-4C03-ACA4-4F1F6E8F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913CA-96B2-4C5F-8496-CDCF25845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7CDC3-F537-4E92-B792-E5E4F90E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04F9E-E623-4D91-BA7E-982E9D08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2D0C9-CC16-47E8-8665-8373838F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4D38F-B1AA-496F-B13B-97C676BC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7356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B1C59-872B-4D54-B51C-2CF2D446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F4FB-C2FB-4C62-A5B4-AFB4A4A0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5628C-FB5E-4988-8B45-2CC6D46B4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6AA5E-A0B1-439E-BE54-73440B073513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3858C-6CB2-48ED-B31D-0FEC1E29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8F36-47C4-40DB-A8D0-5FB3E51F9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A3217-9B29-4B9D-A916-DE1FE4EDBD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comments" Target="../comments/commen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gi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56000">
              <a:srgbClr val="c779d0"/>
            </a:gs>
            <a:gs pos="0">
              <a:srgbClr val="feac5e"/>
            </a:gs>
            <a:gs pos="100000">
              <a:srgbClr val="4bc0c8"/>
            </a:gs>
          </a:gsLst>
          <a:lin ang="10800000" scaled="1"/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10662" y="1350027"/>
            <a:ext cx="9879037" cy="1824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5400">
                <a:solidFill>
                  <a:schemeClr val="tx1"/>
                </a:solidFill>
                <a:latin typeface="나눔고딕 ExtraBold"/>
                <a:ea typeface="나눔고딕 ExtraBold"/>
              </a:rPr>
              <a:t>Tap Tap</a:t>
            </a:r>
            <a:endParaRPr lang="en-US" altLang="ko-KR" sz="540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marL="0" indent="0" algn="r">
              <a:buNone/>
              <a:defRPr/>
            </a:pPr>
            <a:r>
              <a:rPr lang="en-US" altLang="ko-KR" sz="2000">
                <a:solidFill>
                  <a:schemeClr val="tx1"/>
                </a:solidFill>
                <a:latin typeface="나눔고딕 ExtraBold"/>
                <a:ea typeface="나눔고딕 ExtraBold"/>
              </a:rPr>
              <a:t>01</a:t>
            </a:r>
            <a:r>
              <a:rPr lang="ko-KR" altLang="en-US" sz="2000">
                <a:solidFill>
                  <a:schemeClr val="tx1"/>
                </a:solidFill>
                <a:latin typeface="나눔고딕 ExtraBold"/>
                <a:ea typeface="나눔고딕 ExtraBold"/>
              </a:rPr>
              <a:t>분반 강준수</a:t>
            </a:r>
            <a:r>
              <a:rPr lang="en-US" altLang="ko-KR" sz="2000">
                <a:solidFill>
                  <a:schemeClr val="tx1"/>
                </a:solidFill>
                <a:latin typeface="나눔고딕 ExtraBold"/>
                <a:ea typeface="나눔고딕 ExtraBold"/>
              </a:rPr>
              <a:t> </a:t>
            </a:r>
            <a:endParaRPr lang="ko-KR" altLang="en-US" sz="200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marL="0" indent="0" algn="r">
              <a:buNone/>
              <a:defRPr/>
            </a:pPr>
            <a:r>
              <a:rPr lang="en-US" altLang="ko-KR" sz="2000">
                <a:solidFill>
                  <a:schemeClr val="tx1"/>
                </a:solidFill>
                <a:latin typeface="나눔고딕 ExtraBold"/>
                <a:ea typeface="나눔고딕 ExtraBold"/>
              </a:rPr>
              <a:t>02</a:t>
            </a:r>
            <a:r>
              <a:rPr lang="ko-KR" altLang="en-US" sz="2000">
                <a:solidFill>
                  <a:schemeClr val="tx1"/>
                </a:solidFill>
                <a:latin typeface="나눔고딕 ExtraBold"/>
                <a:ea typeface="나눔고딕 ExtraBold"/>
              </a:rPr>
              <a:t>분반 권용훈</a:t>
            </a:r>
            <a:r>
              <a:rPr lang="en-US" altLang="ko-KR" sz="2000">
                <a:solidFill>
                  <a:schemeClr val="tx1"/>
                </a:solidFill>
                <a:latin typeface="나눔고딕 ExtraBold"/>
                <a:ea typeface="나눔고딕 ExtraBold"/>
              </a:rPr>
              <a:t> </a:t>
            </a:r>
            <a:endParaRPr lang="ko-KR" altLang="en-US" sz="2000">
              <a:solidFill>
                <a:schemeClr val="tx1"/>
              </a:solidFill>
              <a:latin typeface="나눔고딕 ExtraBold"/>
              <a:ea typeface="나눔고딕 ExtraBold"/>
            </a:endParaRPr>
          </a:p>
          <a:p>
            <a:pPr marL="0" indent="0" algn="r">
              <a:buNone/>
              <a:defRPr/>
            </a:pPr>
            <a:r>
              <a:rPr lang="en-US" altLang="ko-KR" sz="2000">
                <a:solidFill>
                  <a:schemeClr val="tx1"/>
                </a:solidFill>
                <a:latin typeface="나눔고딕 ExtraBold"/>
                <a:ea typeface="나눔고딕 ExtraBold"/>
              </a:rPr>
              <a:t>03</a:t>
            </a:r>
            <a:r>
              <a:rPr lang="ko-KR" altLang="en-US" sz="2000">
                <a:solidFill>
                  <a:schemeClr val="tx1"/>
                </a:solidFill>
                <a:latin typeface="나눔고딕 ExtraBold"/>
                <a:ea typeface="나눔고딕 ExtraBold"/>
              </a:rPr>
              <a:t>분반 서민기</a:t>
            </a:r>
            <a:endParaRPr lang="ko-KR" altLang="en-US" sz="200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0107" y="5282594"/>
            <a:ext cx="6119446" cy="910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5400">
                <a:solidFill>
                  <a:schemeClr val="tx1"/>
                </a:solidFill>
                <a:latin typeface="나눔고딕 ExtraBold"/>
                <a:ea typeface="나눔고딕 ExtraBold"/>
              </a:rPr>
              <a:t>발표자 </a:t>
            </a:r>
            <a:r>
              <a:rPr lang="en-US" altLang="ko-KR" sz="5400">
                <a:solidFill>
                  <a:schemeClr val="tx1"/>
                </a:solidFill>
                <a:latin typeface="나눔고딕 ExtraBold"/>
                <a:ea typeface="나눔고딕 ExtraBold"/>
              </a:rPr>
              <a:t>:</a:t>
            </a:r>
            <a:r>
              <a:rPr lang="ko-KR" altLang="en-US" sz="5400">
                <a:solidFill>
                  <a:schemeClr val="tx1"/>
                </a:solidFill>
                <a:latin typeface="나눔고딕 ExtraBold"/>
                <a:ea typeface="나눔고딕 ExtraBold"/>
              </a:rPr>
              <a:t> 권용훈</a:t>
            </a: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</a:rPr>
              <a:t>  </a:t>
            </a:r>
            <a:endParaRPr lang="en-US" altLang="ko-KR" sz="540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3502856" y="-2647518"/>
            <a:ext cx="7427742" cy="5643937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                </a:t>
            </a:r>
            <a:endParaRPr lang="ko-KR" altLang="en-US" sz="5400"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en-US" altLang="ko-KR" sz="54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5400">
                <a:latin typeface="나눔고딕 ExtraBold"/>
                <a:ea typeface="나눔고딕 ExtraBold"/>
              </a:rPr>
              <a:t>              </a:t>
            </a:r>
            <a:r>
              <a:rPr lang="ko-KR" altLang="en-US" sz="5400">
                <a:latin typeface="나눔고딕 ExtraBold"/>
                <a:ea typeface="나눔고딕 ExtraBold"/>
              </a:rPr>
              <a:t>  </a:t>
            </a:r>
            <a:r>
              <a:rPr lang="ko-KR" altLang="en-US" sz="5000">
                <a:latin typeface="나눔고딕 ExtraBold"/>
                <a:ea typeface="나눔고딕 ExtraBold"/>
              </a:rPr>
              <a:t>디자인 </a:t>
            </a:r>
            <a:endParaRPr lang="ko-KR" altLang="en-US" sz="5000">
              <a:latin typeface="나눔고딕 ExtraBold"/>
              <a:ea typeface="나눔고딕 Extra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77575" y="174449"/>
            <a:ext cx="4304714" cy="4186536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400"/>
          </a:p>
          <a:p>
            <a:pPr algn="ctr">
              <a:defRPr/>
            </a:pPr>
            <a:endParaRPr lang="en-US" altLang="ko-KR" sz="4400"/>
          </a:p>
          <a:p>
            <a:pPr algn="ctr">
              <a:defRPr/>
            </a:pPr>
            <a:r>
              <a:rPr lang="en-US" altLang="ko-KR" sz="4400"/>
              <a:t>SWING</a:t>
            </a:r>
            <a:endParaRPr lang="en-US" altLang="ko-KR" sz="4400"/>
          </a:p>
          <a:p>
            <a:pPr algn="ctr">
              <a:defRPr/>
            </a:pPr>
            <a:endParaRPr lang="en-US" altLang="ko-KR" sz="4400"/>
          </a:p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- AWT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를 확장한 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GUI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프로그래밍 도구</a:t>
            </a:r>
            <a:endParaRPr lang="ko-KR" altLang="en-US" sz="2000" b="0" i="0" u="none" strike="noStrike">
              <a:solidFill>
                <a:schemeClr val="bg1"/>
              </a:solidFill>
              <a:effectLst/>
              <a:latin typeface="Arial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- AWT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보다 더 많은 종류의 컴포넌트 제공</a:t>
            </a:r>
            <a:endParaRPr lang="ko-KR" altLang="en-US" sz="2000" b="0" i="0" u="none" strike="noStrike">
              <a:solidFill>
                <a:schemeClr val="bg1"/>
              </a:solidFill>
              <a:effectLst/>
              <a:latin typeface="Arial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- OS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의 컴포넌트를 사용하지 않고 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Java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로 구현</a:t>
            </a:r>
            <a:endParaRPr lang="ko-KR" altLang="en-US" sz="2000" b="0" i="0" u="none" strike="noStrike">
              <a:solidFill>
                <a:schemeClr val="bg1"/>
              </a:solidFill>
              <a:effectLst/>
              <a:latin typeface="Arial"/>
            </a:endParaRPr>
          </a:p>
          <a:p>
            <a:pPr algn="ctr">
              <a:defRPr/>
            </a:pPr>
            <a:endParaRPr lang="en-US" altLang="ko-KR" sz="4400"/>
          </a:p>
          <a:p>
            <a:pPr algn="ctr">
              <a:defRPr/>
            </a:pPr>
            <a:endParaRPr lang="en-US" altLang="ko-KR" sz="4400"/>
          </a:p>
        </p:txBody>
      </p:sp>
      <p:sp>
        <p:nvSpPr>
          <p:cNvPr id="6" name="Oval 5"/>
          <p:cNvSpPr/>
          <p:nvPr/>
        </p:nvSpPr>
        <p:spPr>
          <a:xfrm>
            <a:off x="2011682" y="2323290"/>
            <a:ext cx="4717365" cy="4186536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40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4400">
                <a:solidFill>
                  <a:schemeClr val="bg1"/>
                </a:solidFill>
              </a:rPr>
              <a:t>AWT</a:t>
            </a:r>
            <a:endParaRPr lang="en-US" altLang="ko-KR" sz="4400">
              <a:solidFill>
                <a:schemeClr val="bg1"/>
              </a:solidFill>
            </a:endParaRPr>
          </a:p>
          <a:p>
            <a:pPr algn="ctr">
              <a:defRPr/>
            </a:pPr>
            <a:endParaRPr lang="en-US" altLang="ko-KR" sz="4400">
              <a:solidFill>
                <a:schemeClr val="bg1"/>
              </a:solidFill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- GUI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프로그래밍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(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윈도우 프로그래밍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)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을 위한 도구</a:t>
            </a:r>
            <a:endParaRPr lang="ko-KR" altLang="en-US" sz="2000" b="0" i="0" u="none" strike="noStrike">
              <a:solidFill>
                <a:schemeClr val="bg1"/>
              </a:solidFill>
              <a:effectLst/>
              <a:latin typeface="Arial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- Java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로 구현하지 않고 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OS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의 컴포넌트를 그대로 사용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(OS 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</a:rPr>
              <a:t>종속적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</a:rPr>
              <a:t>)</a:t>
            </a:r>
            <a:endParaRPr lang="en-US" altLang="ko-KR" sz="2000" b="0" i="0" u="none" strike="noStrike">
              <a:solidFill>
                <a:schemeClr val="bg1"/>
              </a:solidFill>
              <a:effectLst/>
              <a:latin typeface="Arial"/>
            </a:endParaRPr>
          </a:p>
          <a:p>
            <a:pPr algn="ctr">
              <a:defRPr/>
            </a:pPr>
            <a:endParaRPr lang="en-US" altLang="ko-KR" sz="4400"/>
          </a:p>
          <a:p>
            <a:pPr algn="ctr">
              <a:defRPr/>
            </a:pPr>
            <a:r>
              <a:rPr lang="en-US" altLang="ko-KR" sz="4400"/>
              <a:t> </a:t>
            </a:r>
            <a:endParaRPr lang="ko-KR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40582" y="-318655"/>
            <a:ext cx="6092301" cy="67194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32" y="1882648"/>
            <a:ext cx="5759792" cy="454082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4535" y="491836"/>
            <a:ext cx="5482701" cy="962890"/>
          </a:xfrm>
          <a:prstGeom prst="rect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/>
              <a:t>디자인 부분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3">
            <a:extLst>
              <a:ext uri="{FF2B5EF4-FFF2-40B4-BE49-F238E27FC236}">
                <a16:creationId xmlns:a16="http://schemas.microsoft.com/office/drawing/2014/main" id="{37395206-403C-4F7F-A376-D6A6FEA7D902}"/>
              </a:ext>
            </a:extLst>
          </p:cNvPr>
          <p:cNvSpPr/>
          <p:nvPr/>
        </p:nvSpPr>
        <p:spPr>
          <a:xfrm>
            <a:off x="4988168" y="3061252"/>
            <a:ext cx="1716259" cy="2193664"/>
          </a:xfrm>
          <a:prstGeom prst="downArrow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37BB18-C9EC-475E-A98A-3FC7291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41" y="1491174"/>
            <a:ext cx="2509911" cy="1338997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기능</a:t>
            </a:r>
          </a:p>
        </p:txBody>
      </p:sp>
    </p:spTree>
    <p:extLst>
      <p:ext uri="{BB962C8B-B14F-4D97-AF65-F5344CB8AC3E}">
        <p14:creationId xmlns:p14="http://schemas.microsoft.com/office/powerpoint/2010/main" val="37187193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E4E102-0085-40C4-A4A6-57359D68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309" y="1997425"/>
            <a:ext cx="2969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ko-KR" altLang="en-US"/>
              <a:t>곡의 비트를 찍어내는 부분</a:t>
            </a:r>
          </a:p>
        </p:txBody>
      </p:sp>
      <p:pic>
        <p:nvPicPr>
          <p:cNvPr id="1025" name="_x391281552">
            <a:extLst>
              <a:ext uri="{FF2B5EF4-FFF2-40B4-BE49-F238E27FC236}">
                <a16:creationId xmlns:a16="http://schemas.microsoft.com/office/drawing/2014/main" id="{C7B25A4D-99F4-4374-A815-7D3AF53E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1" y="284019"/>
            <a:ext cx="5458691" cy="637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5282C4-4C10-4F8C-AB40-4E0B7DE0B397}"/>
              </a:ext>
            </a:extLst>
          </p:cNvPr>
          <p:cNvSpPr/>
          <p:nvPr/>
        </p:nvSpPr>
        <p:spPr>
          <a:xfrm>
            <a:off x="5708072" y="5652655"/>
            <a:ext cx="6165273" cy="962890"/>
          </a:xfrm>
          <a:prstGeom prst="rect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곡의 비트를 찍어내는 부분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ACD016-B994-43F5-AD10-B3AA91E2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152400"/>
            <a:ext cx="6165273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989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39258F-A2D8-425D-A854-ACB37279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0"/>
            <a:ext cx="6185189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CC42C1-F6F1-4C77-A6F6-69BA9CA42B40}"/>
              </a:ext>
            </a:extLst>
          </p:cNvPr>
          <p:cNvSpPr/>
          <p:nvPr/>
        </p:nvSpPr>
        <p:spPr>
          <a:xfrm>
            <a:off x="5708072" y="5652655"/>
            <a:ext cx="6165273" cy="962890"/>
          </a:xfrm>
          <a:prstGeom prst="rect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키를 </a:t>
            </a:r>
            <a:r>
              <a:rPr lang="ko-KR" altLang="en-US" sz="2800" dirty="0" err="1"/>
              <a:t>눌렀을때</a:t>
            </a:r>
            <a:r>
              <a:rPr lang="ko-KR" altLang="en-US" sz="2800" dirty="0"/>
              <a:t> 판정해주는 부분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73BE17-BC08-4CD0-AD84-C2E3466F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72" y="112643"/>
            <a:ext cx="6165273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756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/>
          <p:cNvSpPr/>
          <p:nvPr/>
        </p:nvSpPr>
        <p:spPr>
          <a:xfrm>
            <a:off x="4988168" y="3061252"/>
            <a:ext cx="1716259" cy="219366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itle 1"/>
          <p:cNvSpPr>
            <a:spLocks noGrp="1"/>
          </p:cNvSpPr>
          <p:nvPr>
            <p:ph type="title" idx="0"/>
          </p:nvPr>
        </p:nvSpPr>
        <p:spPr>
          <a:xfrm>
            <a:off x="3638841" y="1508812"/>
            <a:ext cx="4344355" cy="1338997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시연 동영상</a:t>
            </a:r>
            <a:endParaRPr lang="ko-KR" altLang="en-US" sz="54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리듬게임">
            <a:hlinkClick r:id="" action="ppaction://media"/>
            <a:extLst>
              <a:ext uri="{FF2B5EF4-FFF2-40B4-BE49-F238E27FC236}">
                <a16:creationId xmlns:a16="http://schemas.microsoft.com/office/drawing/2014/main" id="{85191236-FABB-4D8F-8CB9-7CCE14F77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173" y="216251"/>
            <a:ext cx="10789654" cy="60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95752" y="533265"/>
            <a:ext cx="3516923" cy="3545059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목차</a:t>
            </a:r>
            <a:endParaRPr lang="ko-KR" altLang="en-US" sz="5400">
              <a:latin typeface="나눔고딕 ExtraBold"/>
              <a:ea typeface="나눔고딕 ExtraBold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12041" y="4078324"/>
            <a:ext cx="2311788" cy="2264582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73451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 sz="5000">
                <a:solidFill>
                  <a:schemeClr val="bg1"/>
                </a:solidFill>
                <a:latin typeface="나눔고딕 ExtraBold"/>
                <a:ea typeface="나눔고딕 ExtraBold"/>
              </a:rPr>
              <a:t>=            </a:t>
            </a:r>
            <a:r>
              <a:rPr lang="ko-KR" altLang="en-US" sz="5000">
                <a:solidFill>
                  <a:schemeClr val="bg1"/>
                </a:solidFill>
                <a:latin typeface="나눔고딕 ExtraBold"/>
                <a:ea typeface="나눔고딕 ExtraBold"/>
              </a:rPr>
              <a:t>       </a:t>
            </a:r>
            <a:r>
              <a:rPr lang="en-US" altLang="ko-KR" sz="5000">
                <a:latin typeface="나눔고딕 ExtraBold"/>
                <a:ea typeface="나눔고딕 ExtraBold"/>
              </a:rPr>
              <a:t>1. </a:t>
            </a:r>
            <a:r>
              <a:rPr lang="ko-KR" altLang="en-US" sz="5000">
                <a:latin typeface="나눔고딕 ExtraBold"/>
                <a:ea typeface="나눔고딕 ExtraBold"/>
              </a:rPr>
              <a:t>개요 </a:t>
            </a:r>
            <a:endParaRPr lang="ko-KR" altLang="en-US" sz="5000">
              <a:latin typeface="나눔고딕 ExtraBold"/>
              <a:ea typeface="나눔고딕 ExtraBold"/>
            </a:endParaRPr>
          </a:p>
          <a:p>
            <a:pPr marL="0" indent="0">
              <a:buNone/>
              <a:defRPr/>
            </a:pPr>
            <a:r>
              <a:rPr lang="en-US" altLang="ko-KR" sz="5000">
                <a:latin typeface="나눔고딕 ExtraBold"/>
                <a:ea typeface="나눔고딕 ExtraBold"/>
              </a:rPr>
              <a:t>                     2. </a:t>
            </a:r>
            <a:r>
              <a:rPr lang="ko-KR" altLang="en-US" sz="5000">
                <a:latin typeface="나눔고딕 ExtraBold"/>
                <a:ea typeface="나눔고딕 ExtraBold"/>
              </a:rPr>
              <a:t>벤치마킹</a:t>
            </a:r>
            <a:endParaRPr lang="ko-KR" altLang="en-US" sz="5000">
              <a:latin typeface="나눔고딕 ExtraBold"/>
              <a:ea typeface="나눔고딕 ExtraBold"/>
            </a:endParaRPr>
          </a:p>
          <a:p>
            <a:pPr marL="0" indent="0">
              <a:buNone/>
              <a:defRPr/>
            </a:pPr>
            <a:r>
              <a:rPr lang="en-US" altLang="ko-KR" sz="5000">
                <a:latin typeface="나눔고딕 ExtraBold"/>
                <a:ea typeface="나눔고딕 ExtraBold"/>
              </a:rPr>
              <a:t>                     3. </a:t>
            </a:r>
            <a:r>
              <a:rPr lang="ko-KR" altLang="en-US" sz="5000">
                <a:latin typeface="나눔고딕 ExtraBold"/>
                <a:ea typeface="나눔고딕 ExtraBold"/>
              </a:rPr>
              <a:t>독창성</a:t>
            </a:r>
            <a:endParaRPr lang="ko-KR" altLang="en-US" sz="5000">
              <a:latin typeface="나눔고딕 ExtraBold"/>
              <a:ea typeface="나눔고딕 ExtraBold"/>
            </a:endParaRPr>
          </a:p>
          <a:p>
            <a:pPr marL="0" indent="0">
              <a:buNone/>
              <a:defRPr/>
            </a:pPr>
            <a:r>
              <a:rPr lang="en-US" altLang="ko-KR" sz="5000">
                <a:latin typeface="나눔고딕 ExtraBold"/>
                <a:ea typeface="나눔고딕 ExtraBold"/>
              </a:rPr>
              <a:t>                     4. </a:t>
            </a:r>
            <a:r>
              <a:rPr lang="ko-KR" altLang="en-US" sz="5000">
                <a:latin typeface="나눔고딕 ExtraBold"/>
                <a:ea typeface="나눔고딕 ExtraBold"/>
              </a:rPr>
              <a:t>디자인 </a:t>
            </a:r>
            <a:r>
              <a:rPr lang="en-US" altLang="ko-KR" sz="5000">
                <a:latin typeface="나눔고딕 ExtraBold"/>
                <a:ea typeface="나눔고딕 ExtraBold"/>
              </a:rPr>
              <a:t>, </a:t>
            </a:r>
            <a:r>
              <a:rPr lang="ko-KR" altLang="en-US" sz="5000">
                <a:latin typeface="나눔고딕 ExtraBold"/>
                <a:ea typeface="나눔고딕 ExtraBold"/>
              </a:rPr>
              <a:t>기능</a:t>
            </a:r>
            <a:endParaRPr lang="ko-KR" altLang="en-US" sz="5000">
              <a:latin typeface="나눔고딕 ExtraBold"/>
              <a:ea typeface="나눔고딕 ExtraBold"/>
            </a:endParaRPr>
          </a:p>
          <a:p>
            <a:pPr marL="0" indent="0">
              <a:buNone/>
              <a:defRPr/>
            </a:pPr>
            <a:r>
              <a:rPr lang="en-US" altLang="ko-KR" sz="5000">
                <a:latin typeface="나눔고딕 ExtraBold"/>
                <a:ea typeface="나눔고딕 ExtraBold"/>
              </a:rPr>
              <a:t>                     5. </a:t>
            </a:r>
            <a:r>
              <a:rPr lang="ko-KR" altLang="en-US" sz="5000">
                <a:latin typeface="나눔고딕 ExtraBold"/>
                <a:ea typeface="나눔고딕 ExtraBold"/>
              </a:rPr>
              <a:t>시연 동영상</a:t>
            </a:r>
            <a:endParaRPr lang="ko-KR" altLang="en-US" sz="50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4F40-F03B-469D-8169-AC764652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086" y="1209821"/>
            <a:ext cx="2200422" cy="1491175"/>
          </a:xfrm>
        </p:spPr>
        <p:txBody>
          <a:bodyPr>
            <a:normAutofit/>
          </a:bodyPr>
          <a:lstStyle/>
          <a:p>
            <a:r>
              <a:rPr lang="en-US" altLang="ko-KR" sz="8000" baseline="-2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8900" baseline="-2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r>
              <a:rPr lang="ko-KR" altLang="en-US" sz="8000" baseline="-2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EDCB883-DA68-4892-B78C-008EBEB01D59}"/>
              </a:ext>
            </a:extLst>
          </p:cNvPr>
          <p:cNvSpPr/>
          <p:nvPr/>
        </p:nvSpPr>
        <p:spPr>
          <a:xfrm>
            <a:off x="4988168" y="3088492"/>
            <a:ext cx="1716259" cy="2166424"/>
          </a:xfrm>
          <a:prstGeom prst="downArrow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175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4825B0E-82C9-44F2-8E53-89EAAA9B5A24}"/>
              </a:ext>
            </a:extLst>
          </p:cNvPr>
          <p:cNvSpPr/>
          <p:nvPr/>
        </p:nvSpPr>
        <p:spPr>
          <a:xfrm>
            <a:off x="-3559126" y="-2056675"/>
            <a:ext cx="7427742" cy="5471950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</a:t>
            </a:r>
            <a:endParaRPr lang="en-US" altLang="ko-KR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개요 </a:t>
            </a:r>
          </a:p>
        </p:txBody>
      </p:sp>
      <p:pic>
        <p:nvPicPr>
          <p:cNvPr id="8" name="Picture 2" descr="ì´í´ë¦½ì¤ì ëí ì´ë¯¸ì§ ê²ìê²°ê³¼">
            <a:extLst>
              <a:ext uri="{FF2B5EF4-FFF2-40B4-BE49-F238E27FC236}">
                <a16:creationId xmlns:a16="http://schemas.microsoft.com/office/drawing/2014/main" id="{C257503A-15CD-4E11-9735-EFE60B65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69" y="551348"/>
            <a:ext cx="3515899" cy="17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0A2BAE-04B9-4070-93BC-C747A1E9F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919" y="751080"/>
            <a:ext cx="3336330" cy="1729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0A21A5-B250-4D38-B5ED-3F465813E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526" y="2493119"/>
            <a:ext cx="1976554" cy="1871761"/>
          </a:xfrm>
          <a:prstGeom prst="rect">
            <a:avLst/>
          </a:prstGeom>
        </p:spPr>
      </p:pic>
      <p:pic>
        <p:nvPicPr>
          <p:cNvPr id="12" name="그림 9">
            <a:extLst>
              <a:ext uri="{FF2B5EF4-FFF2-40B4-BE49-F238E27FC236}">
                <a16:creationId xmlns:a16="http://schemas.microsoft.com/office/drawing/2014/main" id="{FE44F020-52D3-400A-967B-23A311CC0A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704">
            <a:off x="6618135" y="2045897"/>
            <a:ext cx="1202354" cy="11386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C421343-0D8B-4AA2-BDFD-154FBAF5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328" y="4768014"/>
            <a:ext cx="5717344" cy="1255284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Eclipse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리듬게임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1599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9F20-20D2-46F1-967C-2F3FB655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0" y="1491175"/>
            <a:ext cx="4389120" cy="1296793"/>
          </a:xfrm>
        </p:spPr>
        <p:txBody>
          <a:bodyPr>
            <a:noAutofit/>
          </a:bodyPr>
          <a:lstStyle/>
          <a:p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벤치마킹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070020B-3094-44CD-B98C-5AF70C5D8687}"/>
              </a:ext>
            </a:extLst>
          </p:cNvPr>
          <p:cNvSpPr/>
          <p:nvPr/>
        </p:nvSpPr>
        <p:spPr>
          <a:xfrm>
            <a:off x="4988168" y="3088492"/>
            <a:ext cx="1716259" cy="2166424"/>
          </a:xfrm>
          <a:prstGeom prst="downArrow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41322"/>
      </p:ext>
    </p:extLst>
  </p:cSld>
  <p:clrMapOvr>
    <a:masterClrMapping/>
  </p:clrMapOvr>
  <p:transition spd="slow">
    <p:push dir="u"/>
  </p:transition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6226" y="3190012"/>
            <a:ext cx="4531538" cy="2233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743" y="3079798"/>
            <a:ext cx="4531538" cy="22545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2" y="5628029"/>
            <a:ext cx="4686300" cy="695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09823" y="5615742"/>
            <a:ext cx="4619625" cy="65722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-633047" y="-1854117"/>
            <a:ext cx="12998548" cy="3708233"/>
          </a:xfrm>
          <a:prstGeom prst="ellipse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                </a:t>
            </a:r>
            <a:endParaRPr lang="ko-KR" altLang="en-US" sz="5400"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en-US" altLang="ko-KR" sz="54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 벤치마킹</a:t>
            </a:r>
            <a:endParaRPr lang="ko-KR" altLang="en-US" sz="54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D048B28E-71D5-4D48-AFC4-505405AF09C7}"/>
              </a:ext>
            </a:extLst>
          </p:cNvPr>
          <p:cNvSpPr/>
          <p:nvPr/>
        </p:nvSpPr>
        <p:spPr>
          <a:xfrm>
            <a:off x="4988168" y="3088492"/>
            <a:ext cx="1716259" cy="2166424"/>
          </a:xfrm>
          <a:prstGeom prst="downArrow">
            <a:avLst/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3D08BF-59DD-4544-B829-F3C92E13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564" y="1371600"/>
            <a:ext cx="2487688" cy="1458571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독창성</a:t>
            </a:r>
          </a:p>
        </p:txBody>
      </p:sp>
    </p:spTree>
    <p:extLst>
      <p:ext uri="{BB962C8B-B14F-4D97-AF65-F5344CB8AC3E}">
        <p14:creationId xmlns:p14="http://schemas.microsoft.com/office/powerpoint/2010/main" val="2521989191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26503" y="1725382"/>
            <a:ext cx="3020667" cy="125725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5264" y="329648"/>
            <a:ext cx="3020667" cy="1395734"/>
          </a:xfrm>
          <a:prstGeom prst="rect">
            <a:avLst/>
          </a:prstGeom>
        </p:spPr>
      </p:pic>
      <p:sp>
        <p:nvSpPr>
          <p:cNvPr id="12" name="Title 1"/>
          <p:cNvSpPr txBox="1"/>
          <p:nvPr/>
        </p:nvSpPr>
        <p:spPr>
          <a:xfrm rot="10800000" flipV="1">
            <a:off x="243507" y="4017164"/>
            <a:ext cx="11241910" cy="215986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기존의 리듬게임에서는</a:t>
            </a:r>
            <a:r>
              <a:rPr lang="en-US" altLang="ko-KR" sz="2800">
                <a:latin typeface="나눔고딕 ExtraBold"/>
                <a:ea typeface="나눔고딕 ExtraBold"/>
              </a:rPr>
              <a:t> 1~9</a:t>
            </a:r>
            <a:r>
              <a:rPr lang="ko-KR" altLang="en-US" sz="2800">
                <a:latin typeface="나눔고딕 ExtraBold"/>
                <a:ea typeface="나눔고딕 ExtraBold"/>
              </a:rPr>
              <a:t>까지의 숫자로 게임을 작동하게 했지만 </a:t>
            </a:r>
            <a:endParaRPr lang="ko-KR" altLang="en-US" sz="280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저희는 </a:t>
            </a:r>
            <a:r>
              <a:rPr lang="en-US" altLang="ko-KR" sz="2800">
                <a:solidFill>
                  <a:srgbClr val="0000ff"/>
                </a:solidFill>
                <a:latin typeface="나눔고딕 ExtraBold"/>
                <a:ea typeface="나눔고딕 ExtraBold"/>
              </a:rPr>
              <a:t>s,d,f,space bar,j,k,l</a:t>
            </a:r>
            <a:r>
              <a:rPr lang="ko-KR" altLang="en-US" sz="2800">
                <a:latin typeface="나눔고딕 ExtraBold"/>
                <a:ea typeface="나눔고딕 ExtraBold"/>
              </a:rPr>
              <a:t>로 작동할 수 있게끔 구현 하였으며 </a:t>
            </a:r>
            <a:endParaRPr lang="ko-KR" altLang="en-US" sz="280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곡선택도 기존의 리듬게임에서는 키보드로 곡 선택을 했지만 </a:t>
            </a:r>
            <a:endParaRPr lang="ko-KR" altLang="en-US" sz="280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저희는 </a:t>
            </a:r>
            <a:r>
              <a:rPr lang="ko-KR" altLang="en-US" sz="2800">
                <a:solidFill>
                  <a:srgbClr val="0000ff"/>
                </a:solidFill>
                <a:latin typeface="나눔고딕 ExtraBold"/>
                <a:ea typeface="나눔고딕 ExtraBold"/>
              </a:rPr>
              <a:t>마우스로 곡 선택</a:t>
            </a:r>
            <a:r>
              <a:rPr lang="ko-KR" altLang="en-US" sz="2800">
                <a:latin typeface="나눔고딕 ExtraBold"/>
                <a:ea typeface="나눔고딕 ExtraBold"/>
              </a:rPr>
              <a:t>을 할 수 있게 변경해보았습니다</a:t>
            </a:r>
            <a:r>
              <a:rPr lang="en-US" altLang="ko-KR" sz="2800">
                <a:latin typeface="나눔고딕 ExtraBold"/>
                <a:ea typeface="나눔고딕 ExtraBold"/>
              </a:rPr>
              <a:t>.  </a:t>
            </a:r>
            <a:endParaRPr lang="ko-KR" altLang="en-US" sz="1600">
              <a:latin typeface="나눔고딕 ExtraBold"/>
              <a:ea typeface="나눔고딕 ExtraBold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08" y="329648"/>
            <a:ext cx="4238625" cy="231457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43745" y="2661983"/>
            <a:ext cx="1427018" cy="951345"/>
          </a:xfrm>
          <a:prstGeom prst="rect">
            <a:avLst/>
          </a:prstGeom>
          <a:noFill/>
        </p:spPr>
      </p:pic>
      <p:cxnSp>
        <p:nvCxnSpPr>
          <p:cNvPr id="16" name="연결선: 구부러짐 15"/>
          <p:cNvCxnSpPr/>
          <p:nvPr/>
        </p:nvCxnSpPr>
        <p:spPr>
          <a:xfrm>
            <a:off x="2687782" y="2644223"/>
            <a:ext cx="955963" cy="475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3"/>
          <p:cNvSpPr/>
          <p:nvPr/>
        </p:nvSpPr>
        <p:spPr>
          <a:xfrm>
            <a:off x="4988168" y="3088492"/>
            <a:ext cx="1716259" cy="216642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56000">
                <a:srgbClr val="c779d0"/>
              </a:gs>
              <a:gs pos="0">
                <a:srgbClr val="feac5e"/>
              </a:gs>
              <a:gs pos="100000">
                <a:srgbClr val="4bc0c8"/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 idx="0"/>
          </p:nvPr>
        </p:nvSpPr>
        <p:spPr>
          <a:xfrm>
            <a:off x="4613564" y="1371600"/>
            <a:ext cx="2487688" cy="145857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5400">
                <a:latin typeface="나눔고딕 ExtraBold"/>
                <a:ea typeface="나눔고딕 ExtraBold"/>
              </a:rPr>
              <a:t>디자인</a:t>
            </a:r>
            <a:endParaRPr lang="ko-KR" altLang="en-US" sz="54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125</ep:Words>
  <ep:PresentationFormat>와이드스크린</ep:PresentationFormat>
  <ep:Paragraphs>40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개요</vt:lpstr>
      <vt:lpstr>Eclipse를 활용한 리듬게임</vt:lpstr>
      <vt:lpstr>벤치마킹</vt:lpstr>
      <vt:lpstr>슬라이드 6</vt:lpstr>
      <vt:lpstr>독창성</vt:lpstr>
      <vt:lpstr>슬라이드 8</vt:lpstr>
      <vt:lpstr>디자인</vt:lpstr>
      <vt:lpstr>슬라이드 10</vt:lpstr>
      <vt:lpstr>슬라이드 11</vt:lpstr>
      <vt:lpstr>기능</vt:lpstr>
      <vt:lpstr>슬라이드 13</vt:lpstr>
      <vt:lpstr>슬라이드 14</vt:lpstr>
      <vt:lpstr>시연 동영상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2021-05-30T12:54:17.000</dcterms:created>
  <dc:creator>SAMSUNG</dc:creator>
  <cp:lastModifiedBy>PC</cp:lastModifiedBy>
  <dcterms:modified xsi:type="dcterms:W3CDTF">2021-06-03T23:04:22.185</dcterms:modified>
  <cp:revision>33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